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"/>
  </p:notesMasterIdLst>
  <p:sldIdLst>
    <p:sldId id="256" r:id="rId2"/>
  </p:sldIdLst>
  <p:sldSz cx="6858000" cy="9906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0000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7" d="100"/>
          <a:sy n="57" d="100"/>
        </p:scale>
        <p:origin x="255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82506-9A3B-4EFE-A91C-04575CD2EC8A}" type="datetimeFigureOut">
              <a:rPr kumimoji="1" lang="ja-JP" altLang="en-US" smtClean="0"/>
              <a:t>2026/8/2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038BAC-07B2-4159-90A1-F7189A3D25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4872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5818A-3804-4B34-9E56-12F054B73F96}" type="datetimeFigureOut">
              <a:rPr kumimoji="1" lang="ja-JP" altLang="en-US" smtClean="0"/>
              <a:t>2026/8/2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95642-4BF7-4100-B6FE-071DE1E85A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7411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5818A-3804-4B34-9E56-12F054B73F96}" type="datetimeFigureOut">
              <a:rPr kumimoji="1" lang="ja-JP" altLang="en-US" smtClean="0"/>
              <a:t>2026/8/2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95642-4BF7-4100-B6FE-071DE1E85A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130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5818A-3804-4B34-9E56-12F054B73F96}" type="datetimeFigureOut">
              <a:rPr kumimoji="1" lang="ja-JP" altLang="en-US" smtClean="0"/>
              <a:t>2026/8/2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95642-4BF7-4100-B6FE-071DE1E85A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141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5818A-3804-4B34-9E56-12F054B73F96}" type="datetimeFigureOut">
              <a:rPr kumimoji="1" lang="ja-JP" altLang="en-US" smtClean="0"/>
              <a:t>2026/8/2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95642-4BF7-4100-B6FE-071DE1E85A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3010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5818A-3804-4B34-9E56-12F054B73F96}" type="datetimeFigureOut">
              <a:rPr kumimoji="1" lang="ja-JP" altLang="en-US" smtClean="0"/>
              <a:t>2026/8/2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95642-4BF7-4100-B6FE-071DE1E85A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7573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5818A-3804-4B34-9E56-12F054B73F96}" type="datetimeFigureOut">
              <a:rPr kumimoji="1" lang="ja-JP" altLang="en-US" smtClean="0"/>
              <a:t>2026/8/2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95642-4BF7-4100-B6FE-071DE1E85A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1742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5818A-3804-4B34-9E56-12F054B73F96}" type="datetimeFigureOut">
              <a:rPr kumimoji="1" lang="ja-JP" altLang="en-US" smtClean="0"/>
              <a:t>2026/8/2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95642-4BF7-4100-B6FE-071DE1E85A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411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5818A-3804-4B34-9E56-12F054B73F96}" type="datetimeFigureOut">
              <a:rPr kumimoji="1" lang="ja-JP" altLang="en-US" smtClean="0"/>
              <a:t>2026/8/2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95642-4BF7-4100-B6FE-071DE1E85A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4571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5818A-3804-4B34-9E56-12F054B73F96}" type="datetimeFigureOut">
              <a:rPr kumimoji="1" lang="ja-JP" altLang="en-US" smtClean="0"/>
              <a:t>2026/8/2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95642-4BF7-4100-B6FE-071DE1E85A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4890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5818A-3804-4B34-9E56-12F054B73F96}" type="datetimeFigureOut">
              <a:rPr kumimoji="1" lang="ja-JP" altLang="en-US" smtClean="0"/>
              <a:t>2026/8/2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95642-4BF7-4100-B6FE-071DE1E85A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1598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5818A-3804-4B34-9E56-12F054B73F96}" type="datetimeFigureOut">
              <a:rPr kumimoji="1" lang="ja-JP" altLang="en-US" smtClean="0"/>
              <a:t>2026/8/2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95642-4BF7-4100-B6FE-071DE1E85A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5637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5818A-3804-4B34-9E56-12F054B73F96}" type="datetimeFigureOut">
              <a:rPr kumimoji="1" lang="ja-JP" altLang="en-US" smtClean="0"/>
              <a:t>2026/8/2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95642-4BF7-4100-B6FE-071DE1E85A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6864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/>
          <p:cNvSpPr/>
          <p:nvPr/>
        </p:nvSpPr>
        <p:spPr>
          <a:xfrm>
            <a:off x="-31050" y="9335514"/>
            <a:ext cx="6889050" cy="469359"/>
          </a:xfrm>
          <a:prstGeom prst="rect">
            <a:avLst/>
          </a:prstGeom>
          <a:noFill/>
        </p:spPr>
        <p:txBody>
          <a:bodyPr wrap="square" lIns="99060" tIns="49530" rIns="99060" bIns="49530">
            <a:spAutoFit/>
          </a:bodyPr>
          <a:lstStyle/>
          <a:p>
            <a:pPr algn="ctr"/>
            <a:r>
              <a:rPr lang="ja-JP" altLang="en-US" sz="2400" b="1" dirty="0">
                <a:ln w="12700" cmpd="sng">
                  <a:noFill/>
                  <a:prstDash val="solid"/>
                </a:ln>
                <a:latin typeface="Meiryo UI" panose="020B0604030504040204" pitchFamily="50" charset="-128"/>
                <a:ea typeface="Meiryo UI" panose="020B0604030504040204" pitchFamily="50" charset="-128"/>
              </a:rPr>
              <a:t>西日本三菱自動車販売株式会社</a:t>
            </a:r>
            <a:endParaRPr lang="en-US" altLang="ja-JP" sz="2400" b="1" dirty="0">
              <a:ln w="12700" cmpd="sng">
                <a:noFill/>
                <a:prstDash val="solid"/>
              </a:ln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18" name="表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6311035"/>
              </p:ext>
            </p:extLst>
          </p:nvPr>
        </p:nvGraphicFramePr>
        <p:xfrm>
          <a:off x="283063" y="3781643"/>
          <a:ext cx="6241564" cy="25646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652">
                  <a:extLst>
                    <a:ext uri="{9D8B030D-6E8A-4147-A177-3AD203B41FA5}">
                      <a16:colId xmlns:a16="http://schemas.microsoft.com/office/drawing/2014/main" val="1975297676"/>
                    </a:ext>
                  </a:extLst>
                </a:gridCol>
                <a:gridCol w="891652">
                  <a:extLst>
                    <a:ext uri="{9D8B030D-6E8A-4147-A177-3AD203B41FA5}">
                      <a16:colId xmlns:a16="http://schemas.microsoft.com/office/drawing/2014/main" val="4145202072"/>
                    </a:ext>
                  </a:extLst>
                </a:gridCol>
                <a:gridCol w="891652">
                  <a:extLst>
                    <a:ext uri="{9D8B030D-6E8A-4147-A177-3AD203B41FA5}">
                      <a16:colId xmlns:a16="http://schemas.microsoft.com/office/drawing/2014/main" val="2927809295"/>
                    </a:ext>
                  </a:extLst>
                </a:gridCol>
                <a:gridCol w="891652">
                  <a:extLst>
                    <a:ext uri="{9D8B030D-6E8A-4147-A177-3AD203B41FA5}">
                      <a16:colId xmlns:a16="http://schemas.microsoft.com/office/drawing/2014/main" val="2020903873"/>
                    </a:ext>
                  </a:extLst>
                </a:gridCol>
                <a:gridCol w="891652">
                  <a:extLst>
                    <a:ext uri="{9D8B030D-6E8A-4147-A177-3AD203B41FA5}">
                      <a16:colId xmlns:a16="http://schemas.microsoft.com/office/drawing/2014/main" val="566578895"/>
                    </a:ext>
                  </a:extLst>
                </a:gridCol>
                <a:gridCol w="891652">
                  <a:extLst>
                    <a:ext uri="{9D8B030D-6E8A-4147-A177-3AD203B41FA5}">
                      <a16:colId xmlns:a16="http://schemas.microsoft.com/office/drawing/2014/main" val="2414628555"/>
                    </a:ext>
                  </a:extLst>
                </a:gridCol>
                <a:gridCol w="891652">
                  <a:extLst>
                    <a:ext uri="{9D8B030D-6E8A-4147-A177-3AD203B41FA5}">
                      <a16:colId xmlns:a16="http://schemas.microsoft.com/office/drawing/2014/main" val="2963579391"/>
                    </a:ext>
                  </a:extLst>
                </a:gridCol>
              </a:tblGrid>
              <a:tr h="534285">
                <a:tc gridSpan="4">
                  <a:txBody>
                    <a:bodyPr/>
                    <a:lstStyle/>
                    <a:p>
                      <a:r>
                        <a:rPr kumimoji="1" lang="ja-JP" altLang="en-US" sz="2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7557102"/>
                  </a:ext>
                </a:extLst>
              </a:tr>
              <a:tr h="53428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3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8/16</a:t>
                      </a:r>
                      <a:endParaRPr kumimoji="1" lang="ja-JP" altLang="en-US" sz="23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8/17</a:t>
                      </a:r>
                      <a:endParaRPr kumimoji="1" lang="ja-JP" altLang="en-US" sz="23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8/18</a:t>
                      </a:r>
                      <a:endParaRPr kumimoji="1" lang="ja-JP" altLang="en-US" sz="23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8/19</a:t>
                      </a:r>
                      <a:endParaRPr kumimoji="1" lang="ja-JP" altLang="en-US" sz="23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8/20</a:t>
                      </a:r>
                      <a:endParaRPr kumimoji="1" lang="ja-JP" altLang="en-US" sz="23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8/21</a:t>
                      </a:r>
                      <a:endParaRPr kumimoji="1" lang="ja-JP" altLang="en-US" sz="23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8/22</a:t>
                      </a:r>
                      <a:endParaRPr kumimoji="1" lang="ja-JP" altLang="en-US" sz="23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4432802"/>
                  </a:ext>
                </a:extLst>
              </a:tr>
              <a:tr h="45192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b="1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</a:t>
                      </a:r>
                      <a:endParaRPr kumimoji="1" lang="ja-JP" altLang="en-US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火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>
                          <a:solidFill>
                            <a:srgbClr val="0000FF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2224786"/>
                  </a:ext>
                </a:extLst>
              </a:tr>
              <a:tr h="1044179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休業日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10:00</a:t>
                      </a:r>
                    </a:p>
                    <a:p>
                      <a:pPr algn="ctr"/>
                      <a:r>
                        <a:rPr kumimoji="1" lang="ja-JP" altLang="en-US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～</a:t>
                      </a:r>
                      <a:endParaRPr kumimoji="1" lang="en-US" altLang="ja-JP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en-US" altLang="ja-JP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18:00</a:t>
                      </a:r>
                      <a:endParaRPr kumimoji="1" lang="ja-JP" altLang="en-US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10:00</a:t>
                      </a:r>
                    </a:p>
                    <a:p>
                      <a:pPr algn="ctr"/>
                      <a:r>
                        <a:rPr kumimoji="1" lang="ja-JP" altLang="en-US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～</a:t>
                      </a:r>
                      <a:endParaRPr kumimoji="1" lang="en-US" altLang="ja-JP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en-US" altLang="ja-JP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18:00</a:t>
                      </a:r>
                      <a:endParaRPr kumimoji="1" lang="ja-JP" altLang="en-US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休業日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10:00</a:t>
                      </a:r>
                    </a:p>
                    <a:p>
                      <a:pPr algn="ctr"/>
                      <a:r>
                        <a:rPr kumimoji="1" lang="ja-JP" altLang="en-US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～</a:t>
                      </a:r>
                      <a:endParaRPr kumimoji="1" lang="en-US" altLang="ja-JP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en-US" altLang="ja-JP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18:00</a:t>
                      </a:r>
                      <a:endParaRPr kumimoji="1" lang="ja-JP" altLang="en-US" sz="1800" b="1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10:00</a:t>
                      </a:r>
                    </a:p>
                    <a:p>
                      <a:pPr algn="ctr"/>
                      <a:r>
                        <a:rPr kumimoji="1" lang="ja-JP" altLang="en-US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～</a:t>
                      </a:r>
                      <a:endParaRPr kumimoji="1" lang="en-US" altLang="ja-JP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en-US" altLang="ja-JP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18:00</a:t>
                      </a:r>
                      <a:endParaRPr kumimoji="1" lang="ja-JP" altLang="en-US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10:00</a:t>
                      </a:r>
                    </a:p>
                    <a:p>
                      <a:pPr algn="ctr"/>
                      <a:r>
                        <a:rPr kumimoji="1" lang="ja-JP" altLang="en-US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～</a:t>
                      </a:r>
                      <a:endParaRPr kumimoji="1" lang="en-US" altLang="ja-JP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en-US" altLang="ja-JP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18:00</a:t>
                      </a:r>
                      <a:endParaRPr kumimoji="1" lang="ja-JP" altLang="en-US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7193627"/>
                  </a:ext>
                </a:extLst>
              </a:tr>
            </a:tbl>
          </a:graphicData>
        </a:graphic>
      </p:graphicFrame>
      <p:sp>
        <p:nvSpPr>
          <p:cNvPr id="4" name="正方形/長方形 3"/>
          <p:cNvSpPr/>
          <p:nvPr/>
        </p:nvSpPr>
        <p:spPr>
          <a:xfrm>
            <a:off x="0" y="56890"/>
            <a:ext cx="6874880" cy="566680"/>
          </a:xfrm>
          <a:prstGeom prst="rect">
            <a:avLst/>
          </a:prstGeom>
          <a:solidFill>
            <a:srgbClr val="0070C0"/>
          </a:solidFill>
        </p:spPr>
        <p:txBody>
          <a:bodyPr wrap="square" lIns="52000" tIns="52000" rIns="52000" bIns="52000" anchor="ctr" anchorCtr="0">
            <a:spAutoFit/>
          </a:bodyPr>
          <a:lstStyle/>
          <a:p>
            <a:pPr algn="ctr"/>
            <a:r>
              <a:rPr lang="en-US" altLang="ja-JP" sz="30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2026</a:t>
            </a:r>
            <a:r>
              <a:rPr lang="ja-JP" altLang="en-US" sz="30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年夏季休業日のお知らせ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186843" y="618975"/>
            <a:ext cx="6413982" cy="872034"/>
          </a:xfrm>
          <a:prstGeom prst="rect">
            <a:avLst/>
          </a:prstGeom>
          <a:noFill/>
        </p:spPr>
        <p:txBody>
          <a:bodyPr wrap="square" lIns="132080" tIns="66040" rIns="132080" bIns="66040">
            <a:spAutoFit/>
          </a:bodyPr>
          <a:lstStyle/>
          <a:p>
            <a:r>
              <a:rPr lang="ja-JP" altLang="en-US" sz="2000" b="1" dirty="0">
                <a:ln w="12700" cmpd="sng">
                  <a:noFill/>
                  <a:prstDash val="solid"/>
                </a:ln>
                <a:latin typeface="Meiryo UI" panose="020B0604030504040204" pitchFamily="50" charset="-128"/>
                <a:ea typeface="Meiryo UI" panose="020B0604030504040204" pitchFamily="50" charset="-128"/>
              </a:rPr>
              <a:t>誠に勝手ながら、</a:t>
            </a:r>
            <a:r>
              <a:rPr lang="en-US" altLang="ja-JP" sz="2800" b="1" dirty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ja-JP" altLang="en-US" sz="2800" b="1" dirty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2800" b="1" dirty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11</a:t>
            </a:r>
            <a:r>
              <a:rPr lang="ja-JP" altLang="en-US" sz="2800" b="1" dirty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</a:t>
            </a:r>
            <a:r>
              <a:rPr lang="en-US" altLang="ja-JP" sz="2000" b="1" dirty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2000" b="1" dirty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火</a:t>
            </a:r>
            <a:r>
              <a:rPr lang="en-US" altLang="ja-JP" sz="2000" b="1" dirty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2800" b="1" dirty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2800" b="1" dirty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r>
            <a:r>
              <a:rPr lang="ja-JP" altLang="en-US" sz="2800" b="1" dirty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</a:t>
            </a:r>
            <a:r>
              <a:rPr lang="en-US" altLang="ja-JP" sz="2000" b="1" dirty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2000" b="1" dirty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</a:t>
            </a:r>
            <a:r>
              <a:rPr lang="en-US" altLang="ja-JP" sz="2000" b="1" dirty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2000" b="1" dirty="0">
                <a:ln w="12700" cmpd="sng">
                  <a:noFill/>
                  <a:prstDash val="solid"/>
                </a:ln>
                <a:latin typeface="Meiryo UI" panose="020B0604030504040204" pitchFamily="50" charset="-128"/>
                <a:ea typeface="Meiryo UI" panose="020B0604030504040204" pitchFamily="50" charset="-128"/>
              </a:rPr>
              <a:t>は</a:t>
            </a:r>
            <a:endParaRPr lang="en-US" altLang="ja-JP" sz="2000" b="1" dirty="0">
              <a:ln w="12700" cmpd="sng">
                <a:noFill/>
                <a:prstDash val="solid"/>
              </a:ln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b="1" dirty="0">
                <a:ln w="12700" cmpd="sng">
                  <a:noFill/>
                  <a:prstDash val="solid"/>
                </a:ln>
                <a:latin typeface="Meiryo UI" panose="020B0604030504040204" pitchFamily="50" charset="-128"/>
                <a:ea typeface="Meiryo UI" panose="020B0604030504040204" pitchFamily="50" charset="-128"/>
              </a:rPr>
              <a:t>夏季休業日とさせていただきます。</a:t>
            </a:r>
          </a:p>
        </p:txBody>
      </p:sp>
      <p:cxnSp>
        <p:nvCxnSpPr>
          <p:cNvPr id="5" name="直線コネクタ 4"/>
          <p:cNvCxnSpPr/>
          <p:nvPr/>
        </p:nvCxnSpPr>
        <p:spPr>
          <a:xfrm>
            <a:off x="0" y="9315683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表 16">
            <a:extLst>
              <a:ext uri="{FF2B5EF4-FFF2-40B4-BE49-F238E27FC236}">
                <a16:creationId xmlns:a16="http://schemas.microsoft.com/office/drawing/2014/main" id="{FA554F4F-000E-4421-BBFB-B46EB149E7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168018"/>
              </p:ext>
            </p:extLst>
          </p:nvPr>
        </p:nvGraphicFramePr>
        <p:xfrm>
          <a:off x="295275" y="1582271"/>
          <a:ext cx="6231974" cy="2627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430">
                  <a:extLst>
                    <a:ext uri="{9D8B030D-6E8A-4147-A177-3AD203B41FA5}">
                      <a16:colId xmlns:a16="http://schemas.microsoft.com/office/drawing/2014/main" val="1975297676"/>
                    </a:ext>
                  </a:extLst>
                </a:gridCol>
                <a:gridCol w="888924">
                  <a:extLst>
                    <a:ext uri="{9D8B030D-6E8A-4147-A177-3AD203B41FA5}">
                      <a16:colId xmlns:a16="http://schemas.microsoft.com/office/drawing/2014/main" val="4145202072"/>
                    </a:ext>
                  </a:extLst>
                </a:gridCol>
                <a:gridCol w="888924">
                  <a:extLst>
                    <a:ext uri="{9D8B030D-6E8A-4147-A177-3AD203B41FA5}">
                      <a16:colId xmlns:a16="http://schemas.microsoft.com/office/drawing/2014/main" val="2927809295"/>
                    </a:ext>
                  </a:extLst>
                </a:gridCol>
                <a:gridCol w="895597">
                  <a:extLst>
                    <a:ext uri="{9D8B030D-6E8A-4147-A177-3AD203B41FA5}">
                      <a16:colId xmlns:a16="http://schemas.microsoft.com/office/drawing/2014/main" val="2020903873"/>
                    </a:ext>
                  </a:extLst>
                </a:gridCol>
                <a:gridCol w="882251">
                  <a:extLst>
                    <a:ext uri="{9D8B030D-6E8A-4147-A177-3AD203B41FA5}">
                      <a16:colId xmlns:a16="http://schemas.microsoft.com/office/drawing/2014/main" val="566578895"/>
                    </a:ext>
                  </a:extLst>
                </a:gridCol>
                <a:gridCol w="888924">
                  <a:extLst>
                    <a:ext uri="{9D8B030D-6E8A-4147-A177-3AD203B41FA5}">
                      <a16:colId xmlns:a16="http://schemas.microsoft.com/office/drawing/2014/main" val="2414628555"/>
                    </a:ext>
                  </a:extLst>
                </a:gridCol>
                <a:gridCol w="888924">
                  <a:extLst>
                    <a:ext uri="{9D8B030D-6E8A-4147-A177-3AD203B41FA5}">
                      <a16:colId xmlns:a16="http://schemas.microsoft.com/office/drawing/2014/main" val="2963579391"/>
                    </a:ext>
                  </a:extLst>
                </a:gridCol>
              </a:tblGrid>
              <a:tr h="530399">
                <a:tc gridSpan="4">
                  <a:txBody>
                    <a:bodyPr/>
                    <a:lstStyle/>
                    <a:p>
                      <a:r>
                        <a:rPr kumimoji="1" lang="ja-JP" altLang="en-US" sz="2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7557102"/>
                  </a:ext>
                </a:extLst>
              </a:tr>
              <a:tr h="53039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3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8/9</a:t>
                      </a:r>
                      <a:endParaRPr kumimoji="1" lang="ja-JP" altLang="en-US" sz="23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8/10</a:t>
                      </a:r>
                      <a:endParaRPr kumimoji="1" lang="ja-JP" altLang="en-US" sz="23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8/11</a:t>
                      </a:r>
                      <a:endParaRPr kumimoji="1" lang="ja-JP" altLang="en-US" sz="23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8/12</a:t>
                      </a:r>
                      <a:endParaRPr kumimoji="1" lang="ja-JP" altLang="en-US" sz="23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8/13</a:t>
                      </a:r>
                      <a:endParaRPr kumimoji="1" lang="ja-JP" altLang="en-US" sz="23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8/14</a:t>
                      </a:r>
                      <a:endParaRPr kumimoji="1" lang="ja-JP" altLang="en-US" sz="23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8/15</a:t>
                      </a:r>
                      <a:endParaRPr kumimoji="1" lang="ja-JP" altLang="en-US" sz="23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4432802"/>
                  </a:ext>
                </a:extLst>
              </a:tr>
              <a:tr h="53039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b="1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</a:t>
                      </a:r>
                      <a:endParaRPr kumimoji="1" lang="ja-JP" altLang="en-US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火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>
                          <a:solidFill>
                            <a:srgbClr val="0000FF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2224786"/>
                  </a:ext>
                </a:extLst>
              </a:tr>
              <a:tr h="103658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10:00</a:t>
                      </a:r>
                    </a:p>
                    <a:p>
                      <a:pPr algn="ctr"/>
                      <a:r>
                        <a:rPr kumimoji="1" lang="ja-JP" altLang="en-US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～</a:t>
                      </a:r>
                      <a:endParaRPr kumimoji="1" lang="en-US" altLang="ja-JP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en-US" altLang="ja-JP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18:00</a:t>
                      </a:r>
                      <a:endParaRPr kumimoji="1" lang="ja-JP" altLang="en-US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10:00</a:t>
                      </a:r>
                    </a:p>
                    <a:p>
                      <a:pPr algn="ctr"/>
                      <a:r>
                        <a:rPr kumimoji="1" lang="ja-JP" altLang="en-US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～</a:t>
                      </a:r>
                      <a:endParaRPr kumimoji="1" lang="en-US" altLang="ja-JP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en-US" altLang="ja-JP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18:00</a:t>
                      </a:r>
                      <a:endParaRPr kumimoji="1" lang="ja-JP" altLang="en-US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休業日</a:t>
                      </a:r>
                    </a:p>
                    <a:p>
                      <a:pPr algn="ctr"/>
                      <a:endParaRPr kumimoji="1" lang="ja-JP" altLang="en-US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休業日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休業日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休業日</a:t>
                      </a:r>
                    </a:p>
                    <a:p>
                      <a:pPr algn="ctr"/>
                      <a:endParaRPr kumimoji="1" lang="ja-JP" altLang="en-US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休業日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7193627"/>
                  </a:ext>
                </a:extLst>
              </a:tr>
            </a:tbl>
          </a:graphicData>
        </a:graphic>
      </p:graphicFrame>
      <p:pic>
        <p:nvPicPr>
          <p:cNvPr id="8" name="図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8617">
            <a:off x="5808068" y="946079"/>
            <a:ext cx="953016" cy="1210180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468" y="1532449"/>
            <a:ext cx="1778444" cy="604671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723AE870-9448-4676-9490-6B64256371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" y="8039047"/>
            <a:ext cx="6571488" cy="1188812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B2D27ACD-32F4-4381-8E83-A5B76CF2D3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466416"/>
            <a:ext cx="3905250" cy="1515533"/>
          </a:xfrm>
          <a:prstGeom prst="rect">
            <a:avLst/>
          </a:prstGeom>
        </p:spPr>
      </p:pic>
      <p:grpSp>
        <p:nvGrpSpPr>
          <p:cNvPr id="19" name="グループ化 18"/>
          <p:cNvGrpSpPr/>
          <p:nvPr/>
        </p:nvGrpSpPr>
        <p:grpSpPr>
          <a:xfrm>
            <a:off x="2920746" y="6438895"/>
            <a:ext cx="3769615" cy="1517144"/>
            <a:chOff x="387411" y="6332424"/>
            <a:chExt cx="3974252" cy="1299768"/>
          </a:xfrm>
        </p:grpSpPr>
        <p:sp>
          <p:nvSpPr>
            <p:cNvPr id="15" name="角丸四角形 14"/>
            <p:cNvSpPr/>
            <p:nvPr/>
          </p:nvSpPr>
          <p:spPr>
            <a:xfrm>
              <a:off x="491447" y="6332424"/>
              <a:ext cx="3745693" cy="1299768"/>
            </a:xfrm>
            <a:prstGeom prst="roundRect">
              <a:avLst>
                <a:gd name="adj" fmla="val 11992"/>
              </a:avLst>
            </a:prstGeom>
            <a:solidFill>
              <a:srgbClr val="CCFFFF"/>
            </a:solidFill>
            <a:ln w="15875" cmpd="sng">
              <a:noFill/>
            </a:ln>
            <a:effectLst>
              <a:outerShdw blurRad="25400" dist="12700" dir="2700000" algn="tl" rotWithShape="0">
                <a:schemeClr val="tx1"/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/>
            <p:cNvSpPr/>
            <p:nvPr/>
          </p:nvSpPr>
          <p:spPr>
            <a:xfrm>
              <a:off x="387411" y="6706187"/>
              <a:ext cx="1285387" cy="648488"/>
            </a:xfrm>
            <a:prstGeom prst="rect">
              <a:avLst/>
            </a:prstGeom>
            <a:noFill/>
          </p:spPr>
          <p:txBody>
            <a:bodyPr wrap="square" lIns="132080" tIns="66040" rIns="132080" bIns="66040">
              <a:spAutoFit/>
            </a:bodyPr>
            <a:lstStyle/>
            <a:p>
              <a:pPr algn="ctr"/>
              <a:r>
                <a:rPr lang="en-US" altLang="ja-JP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8</a:t>
              </a:r>
              <a:r>
                <a:rPr lang="ja-JP" altLang="en-US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月の</a:t>
              </a:r>
              <a:endParaRPr lang="en-US" altLang="ja-JP" b="1" dirty="0">
                <a:ln w="12700" cmpd="sng">
                  <a:noFill/>
                  <a:prstDash val="solid"/>
                </a:ln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r>
                <a:rPr lang="ja-JP" altLang="en-US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休業日</a:t>
              </a:r>
              <a:endParaRPr lang="en-US" altLang="ja-JP" b="1" dirty="0">
                <a:ln w="12700" cmpd="sng">
                  <a:noFill/>
                  <a:prstDash val="solid"/>
                </a:ln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4" name="正方形/長方形 13"/>
            <p:cNvSpPr/>
            <p:nvPr/>
          </p:nvSpPr>
          <p:spPr>
            <a:xfrm>
              <a:off x="1542266" y="6447529"/>
              <a:ext cx="2819397" cy="1050319"/>
            </a:xfrm>
            <a:prstGeom prst="rect">
              <a:avLst/>
            </a:prstGeom>
            <a:noFill/>
          </p:spPr>
          <p:txBody>
            <a:bodyPr wrap="square" lIns="132080" tIns="66040" rIns="132080" bIns="66040">
              <a:spAutoFit/>
            </a:bodyPr>
            <a:lstStyle/>
            <a:p>
              <a:r>
                <a:rPr lang="en-US" altLang="ja-JP" sz="1400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8/</a:t>
              </a:r>
              <a:r>
                <a:rPr lang="ja-JP" altLang="en-US" sz="1400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　</a:t>
              </a:r>
              <a:r>
                <a:rPr lang="en-US" altLang="ja-JP" sz="1400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4(</a:t>
              </a:r>
              <a:r>
                <a:rPr lang="ja-JP" altLang="en-US" sz="1400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火</a:t>
              </a:r>
              <a:r>
                <a:rPr lang="en-US" altLang="ja-JP" sz="1400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) </a:t>
              </a:r>
              <a:r>
                <a:rPr lang="ja-JP" altLang="en-US" sz="1400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～ </a:t>
              </a:r>
              <a:r>
                <a:rPr lang="en-US" altLang="ja-JP" sz="1400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8/  5(</a:t>
              </a:r>
              <a:r>
                <a:rPr lang="ja-JP" altLang="en-US" sz="1400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水</a:t>
              </a:r>
              <a:r>
                <a:rPr lang="en-US" altLang="ja-JP" sz="1400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)</a:t>
              </a:r>
            </a:p>
            <a:p>
              <a:endParaRPr lang="en-US" altLang="ja-JP" sz="500" b="1" dirty="0">
                <a:ln w="12700" cmpd="sng">
                  <a:noFill/>
                  <a:prstDash val="solid"/>
                </a:ln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r>
                <a:rPr lang="en-US" altLang="ja-JP" sz="1400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8/11(</a:t>
              </a:r>
              <a:r>
                <a:rPr lang="ja-JP" altLang="en-US" sz="1400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火</a:t>
              </a:r>
              <a:r>
                <a:rPr lang="en-US" altLang="ja-JP" sz="1400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) </a:t>
              </a:r>
              <a:r>
                <a:rPr lang="ja-JP" altLang="en-US" sz="1400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～ </a:t>
              </a:r>
              <a:r>
                <a:rPr lang="en-US" altLang="ja-JP" sz="1400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8/16(</a:t>
              </a:r>
              <a:r>
                <a:rPr lang="ja-JP" altLang="en-US" sz="1400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日</a:t>
              </a:r>
              <a:r>
                <a:rPr lang="en-US" altLang="ja-JP" sz="1400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)</a:t>
              </a:r>
            </a:p>
            <a:p>
              <a:endParaRPr lang="en-US" altLang="ja-JP" sz="500" b="1" dirty="0">
                <a:ln w="12700" cmpd="sng">
                  <a:noFill/>
                  <a:prstDash val="solid"/>
                </a:ln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r>
                <a:rPr lang="en-US" altLang="ja-JP" sz="1400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8/19(</a:t>
              </a:r>
              <a:r>
                <a:rPr lang="ja-JP" altLang="en-US" sz="1400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水</a:t>
              </a:r>
              <a:r>
                <a:rPr lang="en-US" altLang="ja-JP" sz="1400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)</a:t>
              </a:r>
            </a:p>
            <a:p>
              <a:endParaRPr lang="en-US" altLang="ja-JP" sz="500" b="1" dirty="0">
                <a:ln w="12700" cmpd="sng">
                  <a:noFill/>
                  <a:prstDash val="solid"/>
                </a:ln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r>
                <a:rPr lang="en-US" altLang="ja-JP" sz="1400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8/25(</a:t>
              </a:r>
              <a:r>
                <a:rPr lang="ja-JP" altLang="en-US" sz="1400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火</a:t>
              </a:r>
              <a:r>
                <a:rPr lang="en-US" altLang="ja-JP" sz="1400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) </a:t>
              </a:r>
              <a:r>
                <a:rPr lang="ja-JP" altLang="en-US" sz="1400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～ </a:t>
              </a:r>
              <a:r>
                <a:rPr lang="en-US" altLang="ja-JP" sz="1400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8/26(</a:t>
              </a:r>
              <a:r>
                <a:rPr lang="ja-JP" altLang="en-US" sz="1400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水</a:t>
              </a:r>
              <a:r>
                <a:rPr lang="en-US" altLang="ja-JP" sz="1400" b="1" dirty="0">
                  <a:ln w="12700" cmpd="sng">
                    <a:noFill/>
                    <a:prstDash val="solid"/>
                  </a:ln>
                  <a:latin typeface="Meiryo UI" panose="020B0604030504040204" pitchFamily="50" charset="-128"/>
                  <a:ea typeface="Meiryo UI" panose="020B0604030504040204" pitchFamily="50" charset="-128"/>
                </a:rPr>
                <a:t>)</a:t>
              </a:r>
              <a:endParaRPr lang="ja-JP" altLang="en-US" sz="1400" b="1" dirty="0">
                <a:ln w="12700" cmpd="sng">
                  <a:noFill/>
                  <a:prstDash val="solid"/>
                </a:ln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2009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982</TotalTime>
  <Words>145</Words>
  <Application>Microsoft Office PowerPoint</Application>
  <PresentationFormat>A4 210 x 297 mm</PresentationFormat>
  <Paragraphs>73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HGP創英角ｺﾞｼｯｸUB</vt:lpstr>
      <vt:lpstr>Meiryo UI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西日本三菱自動車販売株式会社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西日本三菱自動車販売</dc:creator>
  <cp:lastModifiedBy>藤原 優子</cp:lastModifiedBy>
  <cp:revision>94</cp:revision>
  <cp:lastPrinted>2022-07-18T02:13:12Z</cp:lastPrinted>
  <dcterms:created xsi:type="dcterms:W3CDTF">2021-07-25T01:01:40Z</dcterms:created>
  <dcterms:modified xsi:type="dcterms:W3CDTF">2026-08-02T02:34:43Z</dcterms:modified>
</cp:coreProperties>
</file>